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5"/>
  </p:notesMasterIdLst>
  <p:handoutMasterIdLst>
    <p:handoutMasterId r:id="rId26"/>
  </p:handoutMasterIdLst>
  <p:sldIdLst>
    <p:sldId id="256" r:id="rId6"/>
    <p:sldId id="306" r:id="rId7"/>
    <p:sldId id="295" r:id="rId8"/>
    <p:sldId id="285" r:id="rId9"/>
    <p:sldId id="298" r:id="rId10"/>
    <p:sldId id="310" r:id="rId11"/>
    <p:sldId id="319" r:id="rId12"/>
    <p:sldId id="320" r:id="rId13"/>
    <p:sldId id="321" r:id="rId14"/>
    <p:sldId id="322" r:id="rId15"/>
    <p:sldId id="307" r:id="rId16"/>
    <p:sldId id="308" r:id="rId17"/>
    <p:sldId id="305" r:id="rId18"/>
    <p:sldId id="323" r:id="rId19"/>
    <p:sldId id="324" r:id="rId20"/>
    <p:sldId id="325" r:id="rId21"/>
    <p:sldId id="326" r:id="rId22"/>
    <p:sldId id="327" r:id="rId23"/>
    <p:sldId id="328" r:id="rId24"/>
  </p:sldIdLst>
  <p:sldSz cx="9144000" cy="5143500" type="screen16x9"/>
  <p:notesSz cx="6934200" cy="9220200"/>
  <p:defaultTextStyle>
    <a:defPPr>
      <a:defRPr lang="en-US"/>
    </a:defPPr>
    <a:lvl1pPr marL="0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3403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6806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30209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3612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7015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5" autoAdjust="0"/>
    <p:restoredTop sz="95808" autoAdjust="0"/>
  </p:normalViewPr>
  <p:slideViewPr>
    <p:cSldViewPr snapToGrid="0">
      <p:cViewPr varScale="1">
        <p:scale>
          <a:sx n="167" d="100"/>
          <a:sy n="167" d="100"/>
        </p:scale>
        <p:origin x="684" y="144"/>
      </p:cViewPr>
      <p:guideLst>
        <p:guide orient="horz" pos="62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l">
              <a:defRPr sz="1200"/>
            </a:lvl1pPr>
          </a:lstStyle>
          <a:p>
            <a:endParaRPr lang="en-US">
              <a:latin typeface="Tele-GroteskFet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6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r">
              <a:defRPr sz="1200"/>
            </a:lvl1pPr>
          </a:lstStyle>
          <a:p>
            <a:fld id="{0163BAF1-C1C5-480E-B5EF-6CF22DBE2E11}" type="datetimeFigureOut">
              <a:rPr lang="en-US" smtClean="0">
                <a:latin typeface="Tele-GroteskFet" pitchFamily="2" charset="0"/>
              </a:rPr>
              <a:pPr/>
              <a:t>8/8/2019</a:t>
            </a:fld>
            <a:endParaRPr lang="en-US">
              <a:latin typeface="Tele-GroteskFet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l">
              <a:defRPr sz="1200"/>
            </a:lvl1pPr>
          </a:lstStyle>
          <a:p>
            <a:endParaRPr lang="en-US">
              <a:latin typeface="Tele-GroteskFet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6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r">
              <a:defRPr sz="1200"/>
            </a:lvl1pPr>
          </a:lstStyle>
          <a:p>
            <a:fld id="{EA763F9A-1149-4C2B-AF53-F608EAF016BB}" type="slidenum">
              <a:rPr lang="en-US" smtClean="0">
                <a:latin typeface="Tele-GroteskFet" pitchFamily="2" charset="0"/>
              </a:rPr>
              <a:pPr/>
              <a:t>‹#›</a:t>
            </a:fld>
            <a:endParaRPr lang="en-US">
              <a:latin typeface="Tele-GroteskF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59B33E47-4C1F-4627-B9B0-925320496EA1}" type="datetimeFigureOut">
              <a:rPr lang="en-US" smtClean="0"/>
              <a:pPr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0563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1" tIns="46151" rIns="92301" bIns="461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1" tIns="46151" rIns="92301" bIns="461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1E23D904-04FF-487D-8052-EA82C5B51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1pPr>
    <a:lvl2pPr marL="343403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2pPr>
    <a:lvl3pPr marL="686806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3pPr>
    <a:lvl4pPr marL="1030209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4pPr>
    <a:lvl5pPr marL="1373612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5pPr>
    <a:lvl6pPr marL="1717015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3D904-04FF-487D-8052-EA82C5B51F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6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1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4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95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3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985010"/>
            <a:ext cx="9144000" cy="5303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733550"/>
            <a:ext cx="7670800" cy="966788"/>
          </a:xfrm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bg1"/>
                </a:solidFill>
                <a:latin typeface="Tele-GroteskUlt"/>
                <a:cs typeface="Tele-GroteskU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1" y="2603500"/>
            <a:ext cx="6985000" cy="577850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Author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31E57C50-0F88-4C09-98E3-03C8DF6F5D6C}" type="datetime1">
              <a:rPr lang="en-US" smtClean="0"/>
              <a:t>8/8/2019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Ult"/>
                <a:cs typeface="Tele-GroteskU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538"/>
            <a:ext cx="8229600" cy="3394472"/>
          </a:xfrm>
        </p:spPr>
        <p:txBody>
          <a:bodyPr/>
          <a:lstStyle>
            <a:lvl1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1pPr>
            <a:lvl2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2pPr>
            <a:lvl3pP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Hal"/>
                <a:cs typeface="Tele-GroteskHal"/>
              </a:defRPr>
            </a:lvl4pPr>
            <a:lvl5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Hal"/>
                <a:cs typeface="Tele-GroteskH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74800" y="4870450"/>
            <a:ext cx="2133600" cy="17065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</a:lstStyle>
          <a:p>
            <a:fld id="{0D1EB243-CC31-46A7-91F3-88D0AFE75762}" type="datetime1">
              <a:rPr lang="en-US" smtClean="0"/>
              <a:t>8/8/2019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870450"/>
            <a:ext cx="1032934" cy="170657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</a:lstStyle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853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853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2E145CF7-F298-462E-83EB-61B22D76BF95}" type="datetime1">
              <a:rPr lang="en-US" smtClean="0"/>
              <a:t>8/8/2019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998538"/>
            <a:ext cx="4040188" cy="479822"/>
          </a:xfrm>
        </p:spPr>
        <p:txBody>
          <a:bodyPr anchor="t">
            <a:normAutofit/>
          </a:bodyPr>
          <a:lstStyle>
            <a:lvl1pPr marL="0" indent="0">
              <a:buNone/>
              <a:defRPr sz="1500" b="0" i="0">
                <a:latin typeface="Tele-GroteskFet"/>
                <a:cs typeface="Tele-GroteskFet"/>
              </a:defRPr>
            </a:lvl1pPr>
            <a:lvl2pPr marL="343403" indent="0">
              <a:buNone/>
              <a:defRPr sz="1500" b="1"/>
            </a:lvl2pPr>
            <a:lvl3pPr marL="686806" indent="0">
              <a:buNone/>
              <a:defRPr sz="1400" b="1"/>
            </a:lvl3pPr>
            <a:lvl4pPr marL="1030209" indent="0">
              <a:buNone/>
              <a:defRPr sz="1200" b="1"/>
            </a:lvl4pPr>
            <a:lvl5pPr marL="1373612" indent="0">
              <a:buNone/>
              <a:defRPr sz="1200" b="1"/>
            </a:lvl5pPr>
            <a:lvl6pPr marL="1717015" indent="0">
              <a:buNone/>
              <a:defRPr sz="1200" b="1"/>
            </a:lvl6pPr>
            <a:lvl7pPr marL="2060418" indent="0">
              <a:buNone/>
              <a:defRPr sz="1200" b="1"/>
            </a:lvl7pPr>
            <a:lvl8pPr marL="2403820" indent="0">
              <a:buNone/>
              <a:defRPr sz="1200" b="1"/>
            </a:lvl8pPr>
            <a:lvl9pPr marL="274722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478359"/>
            <a:ext cx="4040188" cy="2963466"/>
          </a:xfrm>
        </p:spPr>
        <p:txBody>
          <a:bodyPr/>
          <a:lstStyle>
            <a:lvl1pPr>
              <a:defRPr sz="1400">
                <a:latin typeface="Tele-GroteskFet"/>
                <a:cs typeface="Tele-GroteskFet"/>
              </a:defRPr>
            </a:lvl1pPr>
            <a:lvl2pPr>
              <a:defRPr sz="1200">
                <a:latin typeface="Tele-GroteskFet"/>
                <a:cs typeface="Tele-GroteskFet"/>
              </a:defRPr>
            </a:lvl2pPr>
            <a:lvl3pPr>
              <a:defRPr sz="1100">
                <a:latin typeface="Tele-GroteskHal"/>
                <a:cs typeface="Tele-GroteskHal"/>
              </a:defRPr>
            </a:lvl3pPr>
            <a:lvl4pPr>
              <a:defRPr sz="1100">
                <a:latin typeface="Tele-GroteskHal"/>
                <a:cs typeface="Tele-GroteskHal"/>
              </a:defRPr>
            </a:lvl4pPr>
            <a:lvl5pPr>
              <a:defRPr sz="1100">
                <a:latin typeface="Tele-GroteskHal"/>
                <a:cs typeface="Tele-GroteskH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98538"/>
            <a:ext cx="4041775" cy="479822"/>
          </a:xfrm>
        </p:spPr>
        <p:txBody>
          <a:bodyPr anchor="t">
            <a:normAutofit/>
          </a:bodyPr>
          <a:lstStyle>
            <a:lvl1pPr marL="0" indent="0">
              <a:buNone/>
              <a:defRPr sz="1500" b="0" i="0">
                <a:latin typeface="Tele-GroteskFet"/>
                <a:cs typeface="Tele-GroteskFet"/>
              </a:defRPr>
            </a:lvl1pPr>
            <a:lvl2pPr marL="343403" indent="0">
              <a:buNone/>
              <a:defRPr sz="1500" b="1"/>
            </a:lvl2pPr>
            <a:lvl3pPr marL="686806" indent="0">
              <a:buNone/>
              <a:defRPr sz="1400" b="1"/>
            </a:lvl3pPr>
            <a:lvl4pPr marL="1030209" indent="0">
              <a:buNone/>
              <a:defRPr sz="1200" b="1"/>
            </a:lvl4pPr>
            <a:lvl5pPr marL="1373612" indent="0">
              <a:buNone/>
              <a:defRPr sz="1200" b="1"/>
            </a:lvl5pPr>
            <a:lvl6pPr marL="1717015" indent="0">
              <a:buNone/>
              <a:defRPr sz="1200" b="1"/>
            </a:lvl6pPr>
            <a:lvl7pPr marL="2060418" indent="0">
              <a:buNone/>
              <a:defRPr sz="1200" b="1"/>
            </a:lvl7pPr>
            <a:lvl8pPr marL="2403820" indent="0">
              <a:buNone/>
              <a:defRPr sz="1200" b="1"/>
            </a:lvl8pPr>
            <a:lvl9pPr marL="274722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78359"/>
            <a:ext cx="4041775" cy="2963466"/>
          </a:xfrm>
        </p:spPr>
        <p:txBody>
          <a:bodyPr/>
          <a:lstStyle>
            <a:lvl1pPr>
              <a:defRPr sz="1400">
                <a:latin typeface="Tele-GroteskFet"/>
                <a:cs typeface="Tele-GroteskFet"/>
              </a:defRPr>
            </a:lvl1pPr>
            <a:lvl2pPr>
              <a:defRPr sz="1200">
                <a:latin typeface="Tele-GroteskFet"/>
                <a:cs typeface="Tele-GroteskFet"/>
              </a:defRPr>
            </a:lvl2pPr>
            <a:lvl3pPr>
              <a:defRPr sz="1100">
                <a:latin typeface="Tele-GroteskHal"/>
                <a:cs typeface="Tele-GroteskHal"/>
              </a:defRPr>
            </a:lvl3pPr>
            <a:lvl4pPr>
              <a:defRPr sz="1100">
                <a:latin typeface="Tele-GroteskHal"/>
                <a:cs typeface="Tele-GroteskHal"/>
              </a:defRPr>
            </a:lvl4pPr>
            <a:lvl5pPr>
              <a:defRPr sz="1100">
                <a:latin typeface="Tele-GroteskHal"/>
                <a:cs typeface="Tele-GroteskH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B9399081-3BAF-4180-A6A7-0F6A28A8AFD6}" type="datetime1">
              <a:rPr lang="en-US" smtClean="0"/>
              <a:t>8/8/2019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A65E33C7-71C6-4FEE-9B8F-0710FB3E923D}" type="datetime1">
              <a:rPr lang="en-US" smtClean="0"/>
              <a:t>8/8/2019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344B46DB-0894-4ED7-89E1-2356D04F3930}" type="datetime1">
              <a:rPr lang="en-US" smtClean="0"/>
              <a:t>8/8/2019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2222"/>
            <a:ext cx="8229600" cy="469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07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/>
          <a:ea typeface="+mj-ea"/>
          <a:cs typeface="Tele-GroteskUlt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Tele-GroteskHal"/>
          <a:ea typeface="+mn-ea"/>
          <a:cs typeface="Tele-GroteskHal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Tele-GroteskHal"/>
          <a:ea typeface="+mn-ea"/>
          <a:cs typeface="Tele-GroteskHal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omBresee/The_Spark_Genome_Projec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Genomic Data Examination Performance with SparkSQL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797493"/>
            <a:ext cx="5829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/>
          </a:p>
          <a:p>
            <a:r>
              <a:rPr lang="en-US" sz="1600"/>
              <a:t>Team Members:  Tom Bresee, Stephen Johnson, Joe Jiang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7" y="122520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Mapping short reads using BWA (continued) 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788150" y="98721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E3C0C4-E0DD-4020-A1F8-09FE978A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4" y="774700"/>
            <a:ext cx="4699178" cy="39747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6ABE54-E6EE-4FC9-864F-CEBBD53858E8}"/>
              </a:ext>
            </a:extLst>
          </p:cNvPr>
          <p:cNvSpPr/>
          <p:nvPr/>
        </p:nvSpPr>
        <p:spPr>
          <a:xfrm>
            <a:off x="5931531" y="3065502"/>
            <a:ext cx="2927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mapping is the bottleneck</a:t>
            </a:r>
          </a:p>
          <a:p>
            <a:pPr lvl="0" defTabSz="457200"/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Suffer from speed and scale</a:t>
            </a:r>
            <a:endParaRPr lang="en-US" sz="1800" b="1" dirty="0">
              <a:solidFill>
                <a:srgbClr val="90C226">
                  <a:lumMod val="40000"/>
                  <a:lumOff val="6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8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5651F-B0CC-4D6F-9CFF-071C412BA726}"/>
              </a:ext>
            </a:extLst>
          </p:cNvPr>
          <p:cNvSpPr/>
          <p:nvPr/>
        </p:nvSpPr>
        <p:spPr>
          <a:xfrm>
            <a:off x="1932434" y="648913"/>
            <a:ext cx="527913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So what precisely are we doing ? </a:t>
            </a:r>
          </a:p>
          <a:p>
            <a:pPr algn="ctr"/>
            <a:endParaRPr lang="en-US" sz="15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Examining elements such as the run time for Databrick notebooks for genomics processing at </a:t>
            </a:r>
            <a:r>
              <a:rPr lang="en-US" b="1" u="sng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scale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Genomic Data Sequencing queries and JOINs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Focusing on analyzing the advantages of </a:t>
            </a: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Databricks vs general Apache Spark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Cloud vs non-Cloud KPIs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Benchmarking is big for us ! 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79D273-684E-4773-8342-2EEECB36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34" y="4069201"/>
            <a:ext cx="789473" cy="194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C8ABA-1174-4321-8275-E9ACCEA1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88" y="3949281"/>
            <a:ext cx="822196" cy="332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88773-1AF3-4427-87E2-7CE3EFFD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54" y="3939756"/>
            <a:ext cx="2384485" cy="389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58454-12AF-423A-975E-9AB409940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459" y="3988876"/>
            <a:ext cx="54864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21565-880A-45B2-9D84-A1684878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29" y="1150939"/>
            <a:ext cx="6233742" cy="28416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CEC7CA-BCB9-4F35-AA72-E723227549D3}"/>
              </a:ext>
            </a:extLst>
          </p:cNvPr>
          <p:cNvSpPr/>
          <p:nvPr/>
        </p:nvSpPr>
        <p:spPr>
          <a:xfrm>
            <a:off x="3775146" y="273879"/>
            <a:ext cx="159370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7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Benchmarking</a:t>
            </a:r>
            <a:endParaRPr lang="en-US" sz="1700">
              <a:solidFill>
                <a:srgbClr val="FFFFFF">
                  <a:lumMod val="50000"/>
                </a:srgb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6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E15F6C-F076-4F0C-83E8-C83521EE59C1}"/>
              </a:ext>
            </a:extLst>
          </p:cNvPr>
          <p:cNvSpPr/>
          <p:nvPr/>
        </p:nvSpPr>
        <p:spPr>
          <a:xfrm>
            <a:off x="2286000" y="238128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Our Github</a:t>
            </a:r>
            <a:endParaRPr lang="en-US" sz="170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35827-8A75-4AF3-8295-12A13E3A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58" y="717852"/>
            <a:ext cx="5489484" cy="37389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ADDCF7-9C6B-41E8-8326-9B767DB3816B}"/>
              </a:ext>
            </a:extLst>
          </p:cNvPr>
          <p:cNvSpPr/>
          <p:nvPr/>
        </p:nvSpPr>
        <p:spPr>
          <a:xfrm>
            <a:off x="1857466" y="4456782"/>
            <a:ext cx="30460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https://github.com/TomBresee/The_Spark_Genome_Project</a:t>
            </a:r>
            <a:endParaRPr lang="en-US" sz="9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9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75850-13DC-401E-A8CE-550511C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" y="0"/>
            <a:ext cx="3243795" cy="133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D65AE-C065-4048-B570-58F9F4CB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12" y="1560794"/>
            <a:ext cx="3243795" cy="117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57032-5380-431D-B89B-320685E8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34" y="2914426"/>
            <a:ext cx="2660681" cy="1749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F33D9-EB76-4C0A-8035-41F267E3E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195" y="217170"/>
            <a:ext cx="5070133" cy="127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F68CF-B461-43BE-90B0-95F75FD76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207" y="2416231"/>
            <a:ext cx="4912796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8C99B-593E-465F-9822-E0C76A6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0" y="94919"/>
            <a:ext cx="4056300" cy="1994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60E0C-1426-42D8-BF83-89E3F452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8" y="2459452"/>
            <a:ext cx="4173876" cy="2216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D60A5-98DE-457B-A734-5E5D269EA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28" y="66692"/>
            <a:ext cx="3104578" cy="2977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1E1DF-42ED-4728-95EB-7B0F2A010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010" y="3324242"/>
            <a:ext cx="2060014" cy="15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1CB56-EB2A-4DCE-BED0-EBE8A99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" y="114299"/>
            <a:ext cx="3813949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E9887-5DD9-4BDE-8D65-BD46DA84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" y="1115683"/>
            <a:ext cx="7903845" cy="23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11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F6395-1E0C-43B5-B97C-56798FC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66" y="568167"/>
            <a:ext cx="5344668" cy="40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FD6E8-9A76-4CE9-A751-D4996B97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35" y="0"/>
            <a:ext cx="655292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388F0-5D21-4F93-9359-E2F0FF9F8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" y="2571750"/>
            <a:ext cx="450602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3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5651F-B0CC-4D6F-9CFF-071C412BA726}"/>
              </a:ext>
            </a:extLst>
          </p:cNvPr>
          <p:cNvSpPr/>
          <p:nvPr/>
        </p:nvSpPr>
        <p:spPr>
          <a:xfrm>
            <a:off x="1909700" y="1025173"/>
            <a:ext cx="5324599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Since the completion of the </a:t>
            </a:r>
            <a:r>
              <a:rPr lang="en-US" sz="1300" b="1" i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Human Genome Project 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in 2003, there has been an explosion in data fueled by a dramatic drop in the cost of DNA sequencing, from $3B for the first genome to under $700 today. 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Genes carry the information that make you you.  When  sequenced and stored in a computer, your genome takes up about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150GB 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of space . . . (and that’s just a single person) 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Consequently, the field of genomics has now matured to a stage where companies have started to do DNA sequencing at population-scale.  And they are using forms like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Apache Spark, SQL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etc to do it (see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Databricks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announcements on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Genomics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library developments)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E8654-07AD-4351-82E3-954D805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33" y="1547712"/>
            <a:ext cx="3939004" cy="2886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0FD3CA-6423-4C22-846B-DC34F21D0319}"/>
              </a:ext>
            </a:extLst>
          </p:cNvPr>
          <p:cNvSpPr/>
          <p:nvPr/>
        </p:nvSpPr>
        <p:spPr>
          <a:xfrm>
            <a:off x="684407" y="204007"/>
            <a:ext cx="7775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Why this topic ?   Because ‘The Genomic Data Explosion’ is real . . .</a:t>
            </a:r>
            <a:endParaRPr lang="en-US" sz="170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br>
              <a:rPr lang="en-US"/>
            </a:b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4A15C8-A68F-4726-8257-2613D388430B}"/>
              </a:ext>
            </a:extLst>
          </p:cNvPr>
          <p:cNvCxnSpPr>
            <a:cxnSpLocks/>
          </p:cNvCxnSpPr>
          <p:nvPr/>
        </p:nvCxnSpPr>
        <p:spPr>
          <a:xfrm flipH="1">
            <a:off x="4814172" y="1547712"/>
            <a:ext cx="488078" cy="1364937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D7885D-0B6C-46B3-89BB-3DFD04A67217}"/>
              </a:ext>
            </a:extLst>
          </p:cNvPr>
          <p:cNvSpPr/>
          <p:nvPr/>
        </p:nvSpPr>
        <p:spPr>
          <a:xfrm>
            <a:off x="4471199" y="1048676"/>
            <a:ext cx="2654894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This is a </a:t>
            </a:r>
            <a:r>
              <a:rPr lang="en-US" sz="11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perfect</a:t>
            </a:r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 field for examining</a:t>
            </a:r>
          </a:p>
          <a:p>
            <a:pPr algn="ctr"/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SQL approaches/enhancements at scale</a:t>
            </a:r>
          </a:p>
          <a:p>
            <a:pPr algn="ctr"/>
            <a:endParaRPr lang="en-US" sz="105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CE7F4-92FD-460D-A39F-C71B168D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1548248"/>
            <a:ext cx="4853681" cy="24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E15F6C-F076-4F0C-83E8-C83521EE59C1}"/>
              </a:ext>
            </a:extLst>
          </p:cNvPr>
          <p:cNvSpPr/>
          <p:nvPr/>
        </p:nvSpPr>
        <p:spPr>
          <a:xfrm>
            <a:off x="2030936" y="235291"/>
            <a:ext cx="5287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Our Foundation:  In Memory Distributed Computing !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A53E8-D3FB-41C9-9097-7ABE2FCD4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3" b="49993"/>
          <a:stretch/>
        </p:blipFill>
        <p:spPr>
          <a:xfrm>
            <a:off x="2616349" y="1669233"/>
            <a:ext cx="726287" cy="29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C771C6-D1AD-4BE2-ADB3-74CD0E3A5AD9}"/>
              </a:ext>
            </a:extLst>
          </p:cNvPr>
          <p:cNvSpPr/>
          <p:nvPr/>
        </p:nvSpPr>
        <p:spPr>
          <a:xfrm>
            <a:off x="3152436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6A4899-6E17-410C-B660-1F640B3A8124}"/>
              </a:ext>
            </a:extLst>
          </p:cNvPr>
          <p:cNvSpPr/>
          <p:nvPr/>
        </p:nvSpPr>
        <p:spPr>
          <a:xfrm>
            <a:off x="2935063" y="2358621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B65E6-780D-4F32-A9E7-576A49352022}"/>
              </a:ext>
            </a:extLst>
          </p:cNvPr>
          <p:cNvSpPr/>
          <p:nvPr/>
        </p:nvSpPr>
        <p:spPr>
          <a:xfrm>
            <a:off x="3949311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17A80-07DC-47F0-9912-A6BFBCEE185F}"/>
              </a:ext>
            </a:extLst>
          </p:cNvPr>
          <p:cNvSpPr/>
          <p:nvPr/>
        </p:nvSpPr>
        <p:spPr>
          <a:xfrm>
            <a:off x="4674806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76F3C2-1489-4DD9-A0C3-5C9F7DB1DA48}"/>
              </a:ext>
            </a:extLst>
          </p:cNvPr>
          <p:cNvSpPr/>
          <p:nvPr/>
        </p:nvSpPr>
        <p:spPr>
          <a:xfrm>
            <a:off x="5407602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0EB63-6E63-4D66-9883-A2FD13000E75}"/>
              </a:ext>
            </a:extLst>
          </p:cNvPr>
          <p:cNvSpPr/>
          <p:nvPr/>
        </p:nvSpPr>
        <p:spPr>
          <a:xfrm>
            <a:off x="2315383" y="1065849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8C112-9786-4ED3-A356-1CB616323763}"/>
              </a:ext>
            </a:extLst>
          </p:cNvPr>
          <p:cNvSpPr/>
          <p:nvPr/>
        </p:nvSpPr>
        <p:spPr>
          <a:xfrm>
            <a:off x="2404244" y="976540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=  an element contained within our project scope</a:t>
            </a:r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7E31F-FCD2-4DEA-9010-FAC5A6D1FF1C}"/>
              </a:ext>
            </a:extLst>
          </p:cNvPr>
          <p:cNvSpPr/>
          <p:nvPr/>
        </p:nvSpPr>
        <p:spPr>
          <a:xfrm>
            <a:off x="6040932" y="4008651"/>
            <a:ext cx="10647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The Spark Engine</a:t>
            </a:r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35064-68BA-4397-AE30-C27D0ADC5435}"/>
              </a:ext>
            </a:extLst>
          </p:cNvPr>
          <p:cNvSpPr/>
          <p:nvPr/>
        </p:nvSpPr>
        <p:spPr>
          <a:xfrm>
            <a:off x="1570259" y="4193193"/>
            <a:ext cx="5053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>
                <a:solidFill>
                  <a:srgbClr val="555555"/>
                </a:solidFill>
                <a:latin typeface="Helvetica Neue"/>
              </a:rPr>
              <a:t>Apache Spark </a:t>
            </a:r>
            <a:r>
              <a:rPr lang="en-US" sz="800">
                <a:solidFill>
                  <a:srgbClr val="555555"/>
                </a:solidFill>
                <a:latin typeface="Helvetica Neue"/>
              </a:rPr>
              <a:t>is a unified analytics engine for large-scale data processing.</a:t>
            </a:r>
          </a:p>
          <a:p>
            <a:br>
              <a:rPr lang="en-US">
                <a:solidFill>
                  <a:srgbClr val="555555"/>
                </a:solidFill>
                <a:latin typeface="Helvetica Neue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E89-DEF0-494D-87E4-D93097A4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63" y="2383790"/>
            <a:ext cx="5948845" cy="2073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FF3888-CC8D-49AA-B14A-824CD2ED54AA}"/>
              </a:ext>
            </a:extLst>
          </p:cNvPr>
          <p:cNvSpPr/>
          <p:nvPr/>
        </p:nvSpPr>
        <p:spPr>
          <a:xfrm>
            <a:off x="2022263" y="194429"/>
            <a:ext cx="509947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7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The Types Of Files We Are Looking At Are Complex ! </a:t>
            </a:r>
            <a:endParaRPr lang="en-US" sz="1700">
              <a:solidFill>
                <a:srgbClr val="FFFFFF">
                  <a:lumMod val="50000"/>
                </a:srgb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2DE2D-B6E9-4EFC-85AC-0CD06E29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2334"/>
            <a:ext cx="2107883" cy="2364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6B3C1-617E-45DA-918E-3AF785E629E8}"/>
              </a:ext>
            </a:extLst>
          </p:cNvPr>
          <p:cNvSpPr/>
          <p:nvPr/>
        </p:nvSpPr>
        <p:spPr>
          <a:xfrm>
            <a:off x="3310251" y="1142915"/>
            <a:ext cx="4009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We expect a fair amount of data manipulation and </a:t>
            </a:r>
          </a:p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SQL level filtering to even get our data in the right form !</a:t>
            </a:r>
          </a:p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We are ok with this, it will make us stronger </a:t>
            </a:r>
            <a:endParaRPr lang="en-US" sz="1100" b="1">
              <a:solidFill>
                <a:srgbClr val="E20074">
                  <a:lumMod val="40000"/>
                  <a:lumOff val="60000"/>
                </a:srgb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5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F873D-42A6-47B8-B5EF-1423D40E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37" y="1042490"/>
            <a:ext cx="6558951" cy="3195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6" y="273050"/>
            <a:ext cx="53206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We will be primarily using Databricks </a:t>
            </a:r>
            <a:r>
              <a:rPr lang="en-US" sz="105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(Community Edition)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7179168" y="1111251"/>
            <a:ext cx="531495" cy="2473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4" y="155242"/>
            <a:ext cx="53206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Genomic sequencing mapping on Apache Spark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972300" y="95546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223E-825A-4FC0-9261-B726DE19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30" y="645948"/>
            <a:ext cx="4555735" cy="4224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6091627" y="4694168"/>
            <a:ext cx="819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1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NIH</a:t>
            </a:r>
            <a:endParaRPr 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8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7382" y="170631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Best Practice for Genomic Sciences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972300" y="95546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5896462" y="447377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1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GATK</a:t>
            </a:r>
            <a:endParaRPr 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811F5-DD18-416D-9FFD-7C3FB0A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0" y="1021677"/>
            <a:ext cx="6739860" cy="31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7" y="166970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Mapping short reads using BWA 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788150" y="98721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7BB61-7B99-4F0F-9A94-F054F25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67" y="719126"/>
            <a:ext cx="5320665" cy="3994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5871546" y="2959100"/>
            <a:ext cx="21627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to database course:</a:t>
            </a:r>
          </a:p>
          <a:p>
            <a:pPr lvl="0" defTabSz="457200"/>
            <a:endParaRPr lang="en-US" sz="1050" b="1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Indexing table (ref genome)</a:t>
            </a:r>
          </a:p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Join by Key (mapping)</a:t>
            </a:r>
            <a:endParaRPr 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47116"/>
      </p:ext>
    </p:extLst>
  </p:cSld>
  <p:clrMapOvr>
    <a:masterClrMapping/>
  </p:clrMapOvr>
</p:sld>
</file>

<file path=ppt/theme/theme1.xml><?xml version="1.0" encoding="utf-8"?>
<a:theme xmlns:a="http://schemas.openxmlformats.org/drawingml/2006/main" name="2013 Template_1_16x9_Magenta_on_White">
  <a:themeElements>
    <a:clrScheme name="Custom 8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DFDFDF"/>
      </a:accent4>
      <a:accent5>
        <a:srgbClr val="000000"/>
      </a:accent5>
      <a:accent6>
        <a:srgbClr val="ADADA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-Mobile 2.0 A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-Mobile 2.0 A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TaxCatchAll xmlns="a7fe3146-0989-4592-9721-540c467698fa"/>
    <m11e907e0cc44baaadb3e4ec52b78d5c xmlns="a7fe3146-0989-4592-9721-540c467698fa">
      <Terms xmlns="http://schemas.microsoft.com/office/infopath/2007/PartnerControls"/>
    </m11e907e0cc44baaadb3e4ec52b78d5c>
    <de1f76f3127841d3b0446efdf5532abf xmlns="a7fe3146-0989-4592-9721-540c467698fa">
      <Terms xmlns="http://schemas.microsoft.com/office/infopath/2007/PartnerControls"/>
    </de1f76f3127841d3b0446efdf5532abf>
  </documentManagement>
</p:properties>
</file>

<file path=customXml/item2.xml><?xml version="1.0" encoding="utf-8"?>
<?mso-contentType ?>
<SharedContentType xmlns="Microsoft.SharePoint.Taxonomy.ContentTypeSync" SourceId="8f2c06f6-5083-4159-babb-c09886256be4" ContentTypeId="0x010100C8FEDC68C5CBFF4FAB1E98E42BEBE69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O Document" ma:contentTypeID="0x010100C8FEDC68C5CBFF4FAB1E98E42BEBE691004084E3D38A05BA4A89BFA0FB5419E452" ma:contentTypeVersion="5" ma:contentTypeDescription="This is the document type for TMO to include the TMO Data Classification." ma:contentTypeScope="" ma:versionID="07ce38bc854816973348b742e23c2dc1">
  <xsd:schema xmlns:xsd="http://www.w3.org/2001/XMLSchema" xmlns:xs="http://www.w3.org/2001/XMLSchema" xmlns:p="http://schemas.microsoft.com/office/2006/metadata/properties" xmlns:ns2="a7fe3146-0989-4592-9721-540c467698fa" targetNamespace="http://schemas.microsoft.com/office/2006/metadata/properties" ma:root="true" ma:fieldsID="9c77462d9430c9a7ead64c38a9b839de" ns2:_="">
    <xsd:import namespace="a7fe3146-0989-4592-9721-540c467698fa"/>
    <xsd:element name="properties">
      <xsd:complexType>
        <xsd:sequence>
          <xsd:element name="documentManagement">
            <xsd:complexType>
              <xsd:all>
                <xsd:element ref="ns2:de1f76f3127841d3b0446efdf5532abf" minOccurs="0"/>
                <xsd:element ref="ns2:TaxCatchAll" minOccurs="0"/>
                <xsd:element ref="ns2:TaxCatchAllLabel" minOccurs="0"/>
                <xsd:element ref="ns2:m11e907e0cc44baaadb3e4ec52b78d5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e3146-0989-4592-9721-540c467698fa" elementFormDefault="qualified">
    <xsd:import namespace="http://schemas.microsoft.com/office/2006/documentManagement/types"/>
    <xsd:import namespace="http://schemas.microsoft.com/office/infopath/2007/PartnerControls"/>
    <xsd:element name="de1f76f3127841d3b0446efdf5532abf" ma:index="8" nillable="true" ma:taxonomy="true" ma:internalName="de1f76f3127841d3b0446efdf5532abf" ma:taxonomyFieldName="Classification" ma:displayName="Classification" ma:default="" ma:fieldId="{de1f76f3-1278-41d3-b044-6efdf5532abf}" ma:sspId="8f2c06f6-5083-4159-babb-c09886256be4" ma:termSetId="fb2678ef-5c3f-4c15-87d4-3d10819b49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bf153e4a-9d4e-46a9-ae4d-1c0d647916cf}" ma:internalName="TaxCatchAll" ma:showField="CatchAllData" ma:web="41261950-37b5-430a-8441-db4c77ae2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bf153e4a-9d4e-46a9-ae4d-1c0d647916cf}" ma:internalName="TaxCatchAllLabel" ma:readOnly="true" ma:showField="CatchAllDataLabel" ma:web="41261950-37b5-430a-8441-db4c77ae2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11e907e0cc44baaadb3e4ec52b78d5c" ma:index="12" nillable="true" ma:taxonomy="true" ma:internalName="m11e907e0cc44baaadb3e4ec52b78d5c" ma:taxonomyFieldName="Organization" ma:displayName="Organization" ma:default="" ma:fieldId="{611e907e-0cc4-4baa-adb3-e4ec52b78d5c}" ma:sspId="8f2c06f6-5083-4159-babb-c09886256be4" ma:termSetId="c0582d0a-a624-4c9e-9113-d5231e294f2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DB8FFE-EC90-4D3D-99F1-5690775B7EF2}">
  <ds:schemaRefs>
    <ds:schemaRef ds:uri="http://www.w3.org/XML/1998/namespace"/>
    <ds:schemaRef ds:uri="http://purl.org/dc/terms/"/>
    <ds:schemaRef ds:uri="http://schemas.microsoft.com/office/infopath/2007/PartnerControls"/>
    <ds:schemaRef ds:uri="a7fe3146-0989-4592-9721-540c467698fa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3994139-04E2-4270-92D8-4C34557D3CE2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EA272A7-95A6-4980-885F-E51A783F334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7F1A64A-A188-4863-A341-720D551F4E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e3146-0989-4592-9721-540c467698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538</Words>
  <Application>Microsoft Office PowerPoint</Application>
  <PresentationFormat>On-screen Show (16:9)</PresentationFormat>
  <Paragraphs>94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Helvetica Neue</vt:lpstr>
      <vt:lpstr>Source Sans Pro</vt:lpstr>
      <vt:lpstr>Tele-GroteskFet</vt:lpstr>
      <vt:lpstr>Tele-GroteskHal</vt:lpstr>
      <vt:lpstr>Tele-GroteskUlt</vt:lpstr>
      <vt:lpstr>2013 Template_1_16x9_Magenta_on_White</vt:lpstr>
      <vt:lpstr>Genomic Data Examination Performance with SparkSQL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&amp; Procurement Related BI Data Overview</dc:title>
  <cp:lastModifiedBy>Bresee, Tom</cp:lastModifiedBy>
  <cp:revision>44</cp:revision>
  <dcterms:modified xsi:type="dcterms:W3CDTF">2019-08-09T00:57:51Z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0x010100C8FEDC68C5CBFF4FAB1E98E42BEBE691004084E3D38A05BA4A89BFA0FB5419E452</vt:lpwstr>
  </property>
  <property fmtid="{D5CDD505-2E9C-101B-9397-08002B2CF9AE}" pid="3" name="Organization">
    <vt:lpwstr/>
  </property>
  <property fmtid="{D5CDD505-2E9C-101B-9397-08002B2CF9AE}" pid="4" name="Classification">
    <vt:lpwstr/>
  </property>
</Properties>
</file>